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A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6400800" cy="6400800"/>
          </a:xfrm>
          <a:prstGeom prst="ellipse">
            <a:avLst/>
          </a:prstGeom>
          <a:solidFill>
            <a:srgbClr val="27383F"/>
          </a:solidFill>
          <a:ln/>
        </p:spPr>
      </p:sp>
      <p:sp>
        <p:nvSpPr>
          <p:cNvPr id="3" name="Shape 1"/>
          <p:cNvSpPr/>
          <p:nvPr/>
        </p:nvSpPr>
        <p:spPr>
          <a:xfrm>
            <a:off x="-2194560" y="4206240"/>
            <a:ext cx="4754880" cy="4754880"/>
          </a:xfrm>
          <a:prstGeom prst="ellipse">
            <a:avLst/>
          </a:prstGeom>
          <a:solidFill>
            <a:srgbClr val="27383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22960" y="14173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2F8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ЭЛЕМЕНТ  ·  ПРОГРАММНОЕ ОБЕСПЕЧЕНИЕ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82880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SmetaPro24</a:t>
            </a:r>
            <a:endParaRPr lang="en-US" sz="60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97180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C9D3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Программа для быстрого и точного составления строительных</a:t>
            </a:r>
            <a:endParaRPr lang="en-US" sz="16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C9D3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ремонтных смет — от замера до готового документа для клиента.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822960" y="4160520"/>
            <a:ext cx="3017520" cy="658368"/>
          </a:xfrm>
          <a:prstGeom prst="roundRect">
            <a:avLst>
              <a:gd name="adj" fmla="val 50000"/>
            </a:avLst>
          </a:prstGeom>
          <a:solidFill>
            <a:srgbClr val="2F8F5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22960" y="4160520"/>
            <a:ext cx="3017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Лицензия — 30 000 ₽</a:t>
            </a:r>
            <a:endParaRPr lang="en-US" sz="155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626364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8FA1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5element-online.ru   /   +7 (34643) 3-15-55</a:t>
            </a:r>
            <a:endParaRPr lang="en-US" sz="11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2F8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 ПРОГРАММЕ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49808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D1D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Смета за часы, а не за дни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536192"/>
            <a:ext cx="59436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6E6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SmetaPro24 — десктопная программа для прорабов, сметчиков и руководителей ремонтно-строительных бригад. Вносите объёмы работ и материалов — программа сама подбирает расценки, считает итоговую стоимость и оформляет документ, который не стыдно показать заказчику.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903720" y="1463040"/>
            <a:ext cx="4754880" cy="932688"/>
          </a:xfrm>
          <a:prstGeom prst="roundRect">
            <a:avLst>
              <a:gd name="adj" fmla="val 8824"/>
            </a:avLst>
          </a:prstGeom>
          <a:solidFill>
            <a:srgbClr val="E7F3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178040" y="1554480"/>
            <a:ext cx="17373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F8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2-4 часа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1554480"/>
            <a:ext cx="26974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D1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смету среднего ремонта вместо 1-2 дней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903720" y="2560320"/>
            <a:ext cx="4754880" cy="932688"/>
          </a:xfrm>
          <a:prstGeom prst="roundRect">
            <a:avLst>
              <a:gd name="adj" fmla="val 8824"/>
            </a:avLst>
          </a:prstGeom>
          <a:solidFill>
            <a:srgbClr val="E7F3E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7178040" y="2651760"/>
            <a:ext cx="17373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F8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клик</a:t>
            </a:r>
            <a:endParaRPr lang="en-US" sz="2400" dirty="0"/>
          </a:p>
        </p:txBody>
      </p:sp>
      <p:sp>
        <p:nvSpPr>
          <p:cNvPr id="10" name="Text 8"/>
          <p:cNvSpPr txBox="1"/>
          <p:nvPr/>
        </p:nvSpPr>
        <p:spPr>
          <a:xfrm>
            <a:off x="8869680" y="2651760"/>
            <a:ext cx="26974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D1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экспорт готовой сметы в Excel и PDF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903720" y="3657600"/>
            <a:ext cx="4754880" cy="932688"/>
          </a:xfrm>
          <a:prstGeom prst="roundRect">
            <a:avLst>
              <a:gd name="adj" fmla="val 8824"/>
            </a:avLst>
          </a:prstGeom>
          <a:solidFill>
            <a:srgbClr val="E7F3EC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7178040" y="3749040"/>
            <a:ext cx="17373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F8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 ₽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8869680" y="3749040"/>
            <a:ext cx="26974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D1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доплат за облачное хранение — база локальная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3977640"/>
            <a:ext cx="5943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i="1" dirty="0">
                <a:solidFill>
                  <a:srgbClr val="6E6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Разработана с учётом специфики небольших и средних подрядных организаций — без лишних модулей и переплаты за функциональность, которая не используется.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2F8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ВОЗМОЖНОСТИ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49808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D1D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Всё для расчёта сметы в одном окне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566928" cy="566928"/>
          </a:xfrm>
          <a:prstGeom prst="ellipse">
            <a:avLst/>
          </a:prstGeom>
          <a:solidFill>
            <a:srgbClr val="E7F3EC"/>
          </a:solidFill>
          <a:ln/>
        </p:spPr>
      </p:sp>
      <p:sp>
        <p:nvSpPr>
          <p:cNvPr id="5" name="Shape 3"/>
          <p:cNvSpPr/>
          <p:nvPr/>
        </p:nvSpPr>
        <p:spPr>
          <a:xfrm>
            <a:off x="697504" y="1669694"/>
            <a:ext cx="269199" cy="336499"/>
          </a:xfrm>
          <a:prstGeom prst="rect">
            <a:avLst>
              <a:gd name="adj" fmla="val 13587"/>
            </a:avLst>
          </a:prstGeom>
          <a:solidFill>
            <a:srgbClr val="FFFFFF"/>
          </a:solidFill>
          <a:ln w="27940">
            <a:solidFill>
              <a:srgbClr val="2F8F5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56392" y="1770644"/>
            <a:ext cx="151425" cy="0"/>
          </a:xfrm>
          <a:prstGeom prst="line">
            <a:avLst/>
          </a:prstGeom>
          <a:noFill/>
          <a:ln w="20320">
            <a:solidFill>
              <a:srgbClr val="2F8F5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56392" y="1829532"/>
            <a:ext cx="151425" cy="0"/>
          </a:xfrm>
          <a:prstGeom prst="line">
            <a:avLst/>
          </a:prstGeom>
          <a:noFill/>
          <a:ln w="20320">
            <a:solidFill>
              <a:srgbClr val="2F8F5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56392" y="1888419"/>
            <a:ext cx="151425" cy="0"/>
          </a:xfrm>
          <a:prstGeom prst="line">
            <a:avLst/>
          </a:prstGeom>
          <a:noFill/>
          <a:ln w="20320">
            <a:solidFill>
              <a:srgbClr val="2F8F5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298448" y="1536192"/>
            <a:ext cx="45079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D1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База расценок ФЕР/ТЕР/ГЭСН</a:t>
            </a:r>
            <a:endParaRPr lang="en-US" sz="1450" dirty="0"/>
          </a:p>
        </p:txBody>
      </p:sp>
      <p:sp>
        <p:nvSpPr>
          <p:cNvPr id="10" name="Text 8"/>
          <p:cNvSpPr txBox="1"/>
          <p:nvPr/>
        </p:nvSpPr>
        <p:spPr>
          <a:xfrm>
            <a:off x="1298448" y="1883664"/>
            <a:ext cx="45079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6E6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Актуальные сборники обновляются онлайн, поддержка собственных расценок компании.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6172200" y="1554480"/>
            <a:ext cx="566928" cy="566928"/>
          </a:xfrm>
          <a:prstGeom prst="ellipse">
            <a:avLst/>
          </a:prstGeom>
          <a:solidFill>
            <a:srgbClr val="E7F3EC"/>
          </a:solidFill>
          <a:ln/>
        </p:spPr>
      </p:sp>
      <p:sp>
        <p:nvSpPr>
          <p:cNvPr id="12" name="Shape 10"/>
          <p:cNvSpPr/>
          <p:nvPr/>
        </p:nvSpPr>
        <p:spPr>
          <a:xfrm>
            <a:off x="6287414" y="1858975"/>
            <a:ext cx="92537" cy="147218"/>
          </a:xfrm>
          <a:prstGeom prst="rect">
            <a:avLst>
              <a:gd name="adj" fmla="val 19763"/>
            </a:avLst>
          </a:prstGeom>
          <a:solidFill>
            <a:srgbClr val="2F8F5B"/>
          </a:solidFill>
          <a:ln/>
        </p:spPr>
      </p:sp>
      <p:sp>
        <p:nvSpPr>
          <p:cNvPr id="13" name="Shape 11"/>
          <p:cNvSpPr/>
          <p:nvPr/>
        </p:nvSpPr>
        <p:spPr>
          <a:xfrm>
            <a:off x="6422014" y="1774850"/>
            <a:ext cx="92537" cy="231343"/>
          </a:xfrm>
          <a:prstGeom prst="rect">
            <a:avLst>
              <a:gd name="adj" fmla="val 19763"/>
            </a:avLst>
          </a:prstGeom>
          <a:solidFill>
            <a:srgbClr val="2F8F5B"/>
          </a:solidFill>
          <a:ln/>
        </p:spPr>
      </p:sp>
      <p:sp>
        <p:nvSpPr>
          <p:cNvPr id="14" name="Shape 12"/>
          <p:cNvSpPr/>
          <p:nvPr/>
        </p:nvSpPr>
        <p:spPr>
          <a:xfrm>
            <a:off x="6556614" y="1669694"/>
            <a:ext cx="92537" cy="336499"/>
          </a:xfrm>
          <a:prstGeom prst="rect">
            <a:avLst>
              <a:gd name="adj" fmla="val 19763"/>
            </a:avLst>
          </a:prstGeom>
          <a:solidFill>
            <a:srgbClr val="2F8F5B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922008" y="1536192"/>
            <a:ext cx="45079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D1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Автоматический расчёт стоимости</a:t>
            </a:r>
            <a:endParaRPr lang="en-US" sz="1450" dirty="0"/>
          </a:p>
        </p:txBody>
      </p:sp>
      <p:sp>
        <p:nvSpPr>
          <p:cNvPr id="16" name="Text 14"/>
          <p:cNvSpPr txBox="1"/>
          <p:nvPr/>
        </p:nvSpPr>
        <p:spPr>
          <a:xfrm>
            <a:off x="6922008" y="1883664"/>
            <a:ext cx="45079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6E6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Материалы, работы, накладные расходы и прибыль считаются по вашим формулам.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548640" y="3035808"/>
            <a:ext cx="566928" cy="566928"/>
          </a:xfrm>
          <a:prstGeom prst="ellipse">
            <a:avLst/>
          </a:prstGeom>
          <a:solidFill>
            <a:srgbClr val="E7F3EC"/>
          </a:solidFill>
          <a:ln/>
        </p:spPr>
      </p:sp>
      <p:sp>
        <p:nvSpPr>
          <p:cNvPr id="18" name="Shape 16"/>
          <p:cNvSpPr/>
          <p:nvPr/>
        </p:nvSpPr>
        <p:spPr>
          <a:xfrm>
            <a:off x="672267" y="3193085"/>
            <a:ext cx="319674" cy="84125"/>
          </a:xfrm>
          <a:prstGeom prst="rect">
            <a:avLst>
              <a:gd name="adj" fmla="val 32609"/>
            </a:avLst>
          </a:prstGeom>
          <a:solidFill>
            <a:srgbClr val="2F8F5B"/>
          </a:solidFill>
          <a:ln/>
        </p:spPr>
      </p:sp>
      <p:sp>
        <p:nvSpPr>
          <p:cNvPr id="19" name="Shape 17"/>
          <p:cNvSpPr/>
          <p:nvPr/>
        </p:nvSpPr>
        <p:spPr>
          <a:xfrm>
            <a:off x="672267" y="3310860"/>
            <a:ext cx="319674" cy="84125"/>
          </a:xfrm>
          <a:prstGeom prst="rect">
            <a:avLst>
              <a:gd name="adj" fmla="val 32609"/>
            </a:avLst>
          </a:prstGeom>
          <a:solidFill>
            <a:srgbClr val="2F8F5B"/>
          </a:solidFill>
          <a:ln/>
        </p:spPr>
      </p:sp>
      <p:sp>
        <p:nvSpPr>
          <p:cNvPr id="20" name="Shape 18"/>
          <p:cNvSpPr/>
          <p:nvPr/>
        </p:nvSpPr>
        <p:spPr>
          <a:xfrm>
            <a:off x="672267" y="3428634"/>
            <a:ext cx="319674" cy="84125"/>
          </a:xfrm>
          <a:prstGeom prst="rect">
            <a:avLst>
              <a:gd name="adj" fmla="val 32609"/>
            </a:avLst>
          </a:prstGeom>
          <a:solidFill>
            <a:srgbClr val="2F8F5B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1298448" y="3017520"/>
            <a:ext cx="45079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D1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Версии и правки сметы</a:t>
            </a:r>
            <a:endParaRPr lang="en-US" sz="1450" dirty="0"/>
          </a:p>
        </p:txBody>
      </p:sp>
      <p:sp>
        <p:nvSpPr>
          <p:cNvPr id="22" name="Text 20"/>
          <p:cNvSpPr txBox="1"/>
          <p:nvPr/>
        </p:nvSpPr>
        <p:spPr>
          <a:xfrm>
            <a:off x="1298448" y="3364992"/>
            <a:ext cx="45079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6E6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История изменений: видно, что и когда поменялось при согласовании с заказчиком.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6172200" y="3035808"/>
            <a:ext cx="566928" cy="566928"/>
          </a:xfrm>
          <a:prstGeom prst="ellipse">
            <a:avLst/>
          </a:prstGeom>
          <a:solidFill>
            <a:srgbClr val="E7F3EC"/>
          </a:solidFill>
          <a:ln/>
        </p:spPr>
      </p:sp>
      <p:sp>
        <p:nvSpPr>
          <p:cNvPr id="24" name="Shape 22"/>
          <p:cNvSpPr/>
          <p:nvPr/>
        </p:nvSpPr>
        <p:spPr>
          <a:xfrm>
            <a:off x="6279002" y="3142610"/>
            <a:ext cx="353324" cy="353324"/>
          </a:xfrm>
          <a:prstGeom prst="ellipse">
            <a:avLst/>
          </a:prstGeom>
          <a:ln w="30480">
            <a:solidFill>
              <a:srgbClr val="2F8F5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 flipV="1">
            <a:off x="6379952" y="3327684"/>
            <a:ext cx="67300" cy="67300"/>
          </a:xfrm>
          <a:prstGeom prst="line">
            <a:avLst/>
          </a:prstGeom>
          <a:noFill/>
          <a:ln w="33020">
            <a:solidFill>
              <a:srgbClr val="2F8F5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447252" y="3251972"/>
            <a:ext cx="126187" cy="143012"/>
          </a:xfrm>
          <a:prstGeom prst="line">
            <a:avLst/>
          </a:prstGeom>
          <a:noFill/>
          <a:ln w="33020">
            <a:solidFill>
              <a:srgbClr val="2F8F5B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6922008" y="3017520"/>
            <a:ext cx="45079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D1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Экспорт в Excel, PDF и 1С</a:t>
            </a:r>
            <a:endParaRPr lang="en-US" sz="1450" dirty="0"/>
          </a:p>
        </p:txBody>
      </p:sp>
      <p:sp>
        <p:nvSpPr>
          <p:cNvPr id="28" name="Text 26"/>
          <p:cNvSpPr txBox="1"/>
          <p:nvPr/>
        </p:nvSpPr>
        <p:spPr>
          <a:xfrm>
            <a:off x="6922008" y="3364992"/>
            <a:ext cx="45079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6E6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Готовый документ — сразу заказчику, в бухгалтерию или в 1С:Предприятие.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548640" y="4517136"/>
            <a:ext cx="566928" cy="566928"/>
          </a:xfrm>
          <a:prstGeom prst="ellipse">
            <a:avLst/>
          </a:prstGeom>
          <a:solidFill>
            <a:srgbClr val="E7F3EC"/>
          </a:solidFill>
          <a:ln/>
        </p:spPr>
      </p:sp>
      <p:sp>
        <p:nvSpPr>
          <p:cNvPr id="30" name="Shape 28"/>
          <p:cNvSpPr/>
          <p:nvPr/>
        </p:nvSpPr>
        <p:spPr>
          <a:xfrm>
            <a:off x="697504" y="4632350"/>
            <a:ext cx="143012" cy="143012"/>
          </a:xfrm>
          <a:prstGeom prst="ellipse">
            <a:avLst/>
          </a:prstGeom>
          <a:solidFill>
            <a:srgbClr val="2F8F5B"/>
          </a:solidFill>
          <a:ln/>
        </p:spPr>
      </p:sp>
      <p:sp>
        <p:nvSpPr>
          <p:cNvPr id="31" name="Shape 29"/>
          <p:cNvSpPr/>
          <p:nvPr/>
        </p:nvSpPr>
        <p:spPr>
          <a:xfrm>
            <a:off x="663854" y="4792188"/>
            <a:ext cx="210312" cy="168250"/>
          </a:xfrm>
          <a:prstGeom prst="rect">
            <a:avLst>
              <a:gd name="adj" fmla="val 43478"/>
            </a:avLst>
          </a:prstGeom>
          <a:solidFill>
            <a:srgbClr val="2F8F5B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1298448" y="4498848"/>
            <a:ext cx="45079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D1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Много пользователей, одна база</a:t>
            </a:r>
            <a:endParaRPr lang="en-US" sz="1450" dirty="0"/>
          </a:p>
        </p:txBody>
      </p:sp>
      <p:sp>
        <p:nvSpPr>
          <p:cNvPr id="33" name="Text 31"/>
          <p:cNvSpPr txBox="1"/>
          <p:nvPr/>
        </p:nvSpPr>
        <p:spPr>
          <a:xfrm>
            <a:off x="1298448" y="4846320"/>
            <a:ext cx="45079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6E6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Прораб на объекте и сметчик в офисе работают с одними и теми же данными.</a:t>
            </a:r>
            <a:endParaRPr lang="en-US" sz="1150" dirty="0"/>
          </a:p>
        </p:txBody>
      </p:sp>
      <p:sp>
        <p:nvSpPr>
          <p:cNvPr id="34" name="Shape 32"/>
          <p:cNvSpPr/>
          <p:nvPr/>
        </p:nvSpPr>
        <p:spPr>
          <a:xfrm>
            <a:off x="6172200" y="4517136"/>
            <a:ext cx="566928" cy="566928"/>
          </a:xfrm>
          <a:prstGeom prst="ellipse">
            <a:avLst/>
          </a:prstGeom>
          <a:solidFill>
            <a:srgbClr val="E7F3EC"/>
          </a:solidFill>
          <a:ln/>
        </p:spPr>
      </p:sp>
      <p:sp>
        <p:nvSpPr>
          <p:cNvPr id="35" name="Shape 33"/>
          <p:cNvSpPr/>
          <p:nvPr/>
        </p:nvSpPr>
        <p:spPr>
          <a:xfrm>
            <a:off x="6287414" y="4737506"/>
            <a:ext cx="210312" cy="168250"/>
          </a:xfrm>
          <a:prstGeom prst="ellipse">
            <a:avLst/>
          </a:prstGeom>
          <a:solidFill>
            <a:srgbClr val="2F8F5B"/>
          </a:solidFill>
          <a:ln/>
        </p:spPr>
      </p:sp>
      <p:sp>
        <p:nvSpPr>
          <p:cNvPr id="36" name="Shape 34"/>
          <p:cNvSpPr/>
          <p:nvPr/>
        </p:nvSpPr>
        <p:spPr>
          <a:xfrm>
            <a:off x="6434633" y="4666000"/>
            <a:ext cx="252374" cy="210312"/>
          </a:xfrm>
          <a:prstGeom prst="ellipse">
            <a:avLst/>
          </a:prstGeom>
          <a:solidFill>
            <a:srgbClr val="2F8F5B"/>
          </a:solidFill>
          <a:ln/>
        </p:spPr>
      </p:sp>
      <p:sp>
        <p:nvSpPr>
          <p:cNvPr id="37" name="Shape 35"/>
          <p:cNvSpPr/>
          <p:nvPr/>
        </p:nvSpPr>
        <p:spPr>
          <a:xfrm>
            <a:off x="6518758" y="4758538"/>
            <a:ext cx="189281" cy="151425"/>
          </a:xfrm>
          <a:prstGeom prst="ellipse">
            <a:avLst/>
          </a:prstGeom>
          <a:solidFill>
            <a:srgbClr val="2F8F5B"/>
          </a:solidFill>
          <a:ln/>
        </p:spPr>
      </p:sp>
      <p:sp>
        <p:nvSpPr>
          <p:cNvPr id="38" name="Shape 36"/>
          <p:cNvSpPr/>
          <p:nvPr/>
        </p:nvSpPr>
        <p:spPr>
          <a:xfrm>
            <a:off x="6279002" y="4821631"/>
            <a:ext cx="378562" cy="75712"/>
          </a:xfrm>
          <a:prstGeom prst="rect">
            <a:avLst/>
          </a:prstGeom>
          <a:solidFill>
            <a:srgbClr val="2F8F5B"/>
          </a:solidFill>
          <a:ln/>
        </p:spPr>
      </p:sp>
      <p:sp>
        <p:nvSpPr>
          <p:cNvPr id="39" name="Text 37"/>
          <p:cNvSpPr txBox="1"/>
          <p:nvPr/>
        </p:nvSpPr>
        <p:spPr>
          <a:xfrm>
            <a:off x="6922008" y="4498848"/>
            <a:ext cx="45079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D1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Резервное копирование</a:t>
            </a:r>
            <a:endParaRPr lang="en-US" sz="1450" dirty="0"/>
          </a:p>
        </p:txBody>
      </p:sp>
      <p:sp>
        <p:nvSpPr>
          <p:cNvPr id="40" name="Text 38"/>
          <p:cNvSpPr txBox="1"/>
          <p:nvPr/>
        </p:nvSpPr>
        <p:spPr>
          <a:xfrm>
            <a:off x="6922008" y="4846320"/>
            <a:ext cx="45079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6E6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Автоматические локальные бэкапы базы — данные не теряются при сбое ПК.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E2A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4B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ЭТО РАБОТАЕТ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49808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От замера до подписанной сметы — 4 шага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2697480" cy="3246120"/>
          </a:xfrm>
          <a:prstGeom prst="roundRect">
            <a:avLst>
              <a:gd name="adj" fmla="val 2373"/>
            </a:avLst>
          </a:prstGeom>
          <a:solidFill>
            <a:srgbClr val="27383F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77240" y="2075688"/>
            <a:ext cx="1463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F8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34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788920"/>
            <a:ext cx="2240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Замер объекта</a:t>
            </a:r>
            <a:endParaRPr lang="en-US" sz="155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3383280"/>
            <a:ext cx="22402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B7C2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Вносите помещения, площади и виды работ по результатам замера.</a:t>
            </a:r>
            <a:endParaRPr lang="en-US" sz="1150" dirty="0"/>
          </a:p>
        </p:txBody>
      </p:sp>
      <p:sp>
        <p:nvSpPr>
          <p:cNvPr id="8" name="Text 6"/>
          <p:cNvSpPr txBox="1"/>
          <p:nvPr/>
        </p:nvSpPr>
        <p:spPr>
          <a:xfrm>
            <a:off x="3200400" y="3246120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4B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3474720" y="1874520"/>
            <a:ext cx="2697480" cy="3246120"/>
          </a:xfrm>
          <a:prstGeom prst="roundRect">
            <a:avLst>
              <a:gd name="adj" fmla="val 2373"/>
            </a:avLst>
          </a:prstGeom>
          <a:solidFill>
            <a:srgbClr val="27383F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3703320" y="2075688"/>
            <a:ext cx="1463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F8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3400" dirty="0"/>
          </a:p>
        </p:txBody>
      </p:sp>
      <p:sp>
        <p:nvSpPr>
          <p:cNvPr id="11" name="Text 9"/>
          <p:cNvSpPr txBox="1"/>
          <p:nvPr/>
        </p:nvSpPr>
        <p:spPr>
          <a:xfrm>
            <a:off x="3703320" y="2788920"/>
            <a:ext cx="2240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Подбор расценок</a:t>
            </a:r>
            <a:endParaRPr lang="en-US" sz="1550" dirty="0"/>
          </a:p>
        </p:txBody>
      </p:sp>
      <p:sp>
        <p:nvSpPr>
          <p:cNvPr id="12" name="Text 10"/>
          <p:cNvSpPr txBox="1"/>
          <p:nvPr/>
        </p:nvSpPr>
        <p:spPr>
          <a:xfrm>
            <a:off x="3703320" y="3383280"/>
            <a:ext cx="22402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B7C2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Программа предлагает расценки из базы ФЕР/ТЕР/ГЭСН или ваши собственные.</a:t>
            </a:r>
            <a:endParaRPr lang="en-US" sz="1150" dirty="0"/>
          </a:p>
        </p:txBody>
      </p:sp>
      <p:sp>
        <p:nvSpPr>
          <p:cNvPr id="13" name="Text 11"/>
          <p:cNvSpPr txBox="1"/>
          <p:nvPr/>
        </p:nvSpPr>
        <p:spPr>
          <a:xfrm>
            <a:off x="6126480" y="3246120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4B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6400800" y="1874520"/>
            <a:ext cx="2697480" cy="3246120"/>
          </a:xfrm>
          <a:prstGeom prst="roundRect">
            <a:avLst>
              <a:gd name="adj" fmla="val 2373"/>
            </a:avLst>
          </a:prstGeom>
          <a:solidFill>
            <a:srgbClr val="27383F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629400" y="2075688"/>
            <a:ext cx="1463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F8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6629400" y="2788920"/>
            <a:ext cx="2240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Расчёт сметы</a:t>
            </a:r>
            <a:endParaRPr lang="en-US" sz="1550" dirty="0"/>
          </a:p>
        </p:txBody>
      </p:sp>
      <p:sp>
        <p:nvSpPr>
          <p:cNvPr id="17" name="Text 15"/>
          <p:cNvSpPr txBox="1"/>
          <p:nvPr/>
        </p:nvSpPr>
        <p:spPr>
          <a:xfrm>
            <a:off x="6629400" y="3383280"/>
            <a:ext cx="22402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B7C2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Материалы, работы, накладные расходы и прибыль считаются автоматически.</a:t>
            </a:r>
            <a:endParaRPr lang="en-US" sz="1150" dirty="0"/>
          </a:p>
        </p:txBody>
      </p:sp>
      <p:sp>
        <p:nvSpPr>
          <p:cNvPr id="18" name="Text 16"/>
          <p:cNvSpPr txBox="1"/>
          <p:nvPr/>
        </p:nvSpPr>
        <p:spPr>
          <a:xfrm>
            <a:off x="9052560" y="3246120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4B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9326880" y="1874520"/>
            <a:ext cx="2697480" cy="3246120"/>
          </a:xfrm>
          <a:prstGeom prst="roundRect">
            <a:avLst>
              <a:gd name="adj" fmla="val 2373"/>
            </a:avLst>
          </a:prstGeom>
          <a:solidFill>
            <a:srgbClr val="27383F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9555480" y="2075688"/>
            <a:ext cx="1463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F8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3400" dirty="0"/>
          </a:p>
        </p:txBody>
      </p:sp>
      <p:sp>
        <p:nvSpPr>
          <p:cNvPr id="21" name="Text 19"/>
          <p:cNvSpPr txBox="1"/>
          <p:nvPr/>
        </p:nvSpPr>
        <p:spPr>
          <a:xfrm>
            <a:off x="9555480" y="2788920"/>
            <a:ext cx="2240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Документ заказчику</a:t>
            </a:r>
            <a:endParaRPr lang="en-US" sz="155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383280"/>
            <a:ext cx="22402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B7C2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Экспорт в PDF/Excel — с вашим логотипом и реквизитами компании.</a:t>
            </a:r>
            <a:endParaRPr lang="en-US" sz="11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2F8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КОГО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49808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D1D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Для тех, кто считает сметы каждый день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5257800" cy="1371600"/>
          </a:xfrm>
          <a:prstGeom prst="roundRect">
            <a:avLst>
              <a:gd name="adj" fmla="val 6000"/>
            </a:avLst>
          </a:prstGeom>
          <a:solidFill>
            <a:srgbClr val="E7F3EC"/>
          </a:solidFill>
          <a:ln/>
        </p:spPr>
      </p:sp>
      <p:sp>
        <p:nvSpPr>
          <p:cNvPr id="5" name="Shape 3"/>
          <p:cNvSpPr/>
          <p:nvPr/>
        </p:nvSpPr>
        <p:spPr>
          <a:xfrm>
            <a:off x="841248" y="1874520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6" name="Shape 4"/>
          <p:cNvSpPr/>
          <p:nvPr/>
        </p:nvSpPr>
        <p:spPr>
          <a:xfrm>
            <a:off x="998525" y="2002536"/>
            <a:ext cx="124358" cy="124358"/>
          </a:xfrm>
          <a:prstGeom prst="ellipse">
            <a:avLst/>
          </a:prstGeom>
          <a:solidFill>
            <a:srgbClr val="2F8F5B"/>
          </a:solidFill>
          <a:ln/>
        </p:spPr>
      </p:sp>
      <p:sp>
        <p:nvSpPr>
          <p:cNvPr id="7" name="Shape 5"/>
          <p:cNvSpPr/>
          <p:nvPr/>
        </p:nvSpPr>
        <p:spPr>
          <a:xfrm>
            <a:off x="969264" y="2141525"/>
            <a:ext cx="182880" cy="146304"/>
          </a:xfrm>
          <a:prstGeom prst="rect">
            <a:avLst>
              <a:gd name="adj" fmla="val 50000"/>
            </a:avLst>
          </a:prstGeom>
          <a:solidFill>
            <a:srgbClr val="2F8F5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600200" y="1801368"/>
            <a:ext cx="3977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50" b="1" dirty="0">
                <a:solidFill>
                  <a:srgbClr val="1D1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Строительные и ремонтные бригады</a:t>
            </a:r>
            <a:endParaRPr lang="en-US" sz="1450" dirty="0"/>
          </a:p>
        </p:txBody>
      </p:sp>
      <p:sp>
        <p:nvSpPr>
          <p:cNvPr id="9" name="Text 7"/>
          <p:cNvSpPr txBox="1"/>
          <p:nvPr/>
        </p:nvSpPr>
        <p:spPr>
          <a:xfrm>
            <a:off x="1600200" y="2286000"/>
            <a:ext cx="3977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6E6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Быстрый расчёт сметы прямо на объекте, без звонков в офис.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6172200" y="1600200"/>
            <a:ext cx="5257800" cy="1371600"/>
          </a:xfrm>
          <a:prstGeom prst="roundRect">
            <a:avLst>
              <a:gd name="adj" fmla="val 6000"/>
            </a:avLst>
          </a:prstGeom>
          <a:solidFill>
            <a:srgbClr val="E7F3EC"/>
          </a:solidFill>
          <a:ln/>
        </p:spPr>
      </p:sp>
      <p:sp>
        <p:nvSpPr>
          <p:cNvPr id="11" name="Shape 9"/>
          <p:cNvSpPr/>
          <p:nvPr/>
        </p:nvSpPr>
        <p:spPr>
          <a:xfrm>
            <a:off x="6464808" y="1874520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6622085" y="2002536"/>
            <a:ext cx="124358" cy="124358"/>
          </a:xfrm>
          <a:prstGeom prst="ellipse">
            <a:avLst/>
          </a:prstGeom>
          <a:solidFill>
            <a:srgbClr val="2F8F5B"/>
          </a:solidFill>
          <a:ln/>
        </p:spPr>
      </p:sp>
      <p:sp>
        <p:nvSpPr>
          <p:cNvPr id="13" name="Shape 11"/>
          <p:cNvSpPr/>
          <p:nvPr/>
        </p:nvSpPr>
        <p:spPr>
          <a:xfrm>
            <a:off x="6592824" y="2141525"/>
            <a:ext cx="182880" cy="146304"/>
          </a:xfrm>
          <a:prstGeom prst="rect">
            <a:avLst>
              <a:gd name="adj" fmla="val 50000"/>
            </a:avLst>
          </a:prstGeom>
          <a:solidFill>
            <a:srgbClr val="2F8F5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7223760" y="1801368"/>
            <a:ext cx="3977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50" b="1" dirty="0">
                <a:solidFill>
                  <a:srgbClr val="1D1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Частные сметчики и прорабы</a:t>
            </a:r>
            <a:endParaRPr lang="en-US" sz="1450" dirty="0"/>
          </a:p>
        </p:txBody>
      </p:sp>
      <p:sp>
        <p:nvSpPr>
          <p:cNvPr id="15" name="Text 13"/>
          <p:cNvSpPr txBox="1"/>
          <p:nvPr/>
        </p:nvSpPr>
        <p:spPr>
          <a:xfrm>
            <a:off x="7223760" y="2286000"/>
            <a:ext cx="3977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6E6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Собственная база расценок и шаблонов под типовые виды работ.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548640" y="3200400"/>
            <a:ext cx="5257800" cy="1371600"/>
          </a:xfrm>
          <a:prstGeom prst="roundRect">
            <a:avLst>
              <a:gd name="adj" fmla="val 6000"/>
            </a:avLst>
          </a:prstGeom>
          <a:solidFill>
            <a:srgbClr val="E7F3EC"/>
          </a:solidFill>
          <a:ln/>
        </p:spPr>
      </p:sp>
      <p:sp>
        <p:nvSpPr>
          <p:cNvPr id="17" name="Shape 15"/>
          <p:cNvSpPr/>
          <p:nvPr/>
        </p:nvSpPr>
        <p:spPr>
          <a:xfrm>
            <a:off x="841248" y="3474720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8" name="Shape 16"/>
          <p:cNvSpPr/>
          <p:nvPr/>
        </p:nvSpPr>
        <p:spPr>
          <a:xfrm>
            <a:off x="998525" y="3602736"/>
            <a:ext cx="124358" cy="124358"/>
          </a:xfrm>
          <a:prstGeom prst="ellipse">
            <a:avLst/>
          </a:prstGeom>
          <a:solidFill>
            <a:srgbClr val="2F8F5B"/>
          </a:solidFill>
          <a:ln/>
        </p:spPr>
      </p:sp>
      <p:sp>
        <p:nvSpPr>
          <p:cNvPr id="19" name="Shape 17"/>
          <p:cNvSpPr/>
          <p:nvPr/>
        </p:nvSpPr>
        <p:spPr>
          <a:xfrm>
            <a:off x="969264" y="3741725"/>
            <a:ext cx="182880" cy="146304"/>
          </a:xfrm>
          <a:prstGeom prst="rect">
            <a:avLst>
              <a:gd name="adj" fmla="val 50000"/>
            </a:avLst>
          </a:prstGeom>
          <a:solidFill>
            <a:srgbClr val="2F8F5B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1600200" y="3401568"/>
            <a:ext cx="3977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50" b="1" dirty="0">
                <a:solidFill>
                  <a:srgbClr val="1D1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Проектные и дизайн-бюро</a:t>
            </a:r>
            <a:endParaRPr lang="en-US" sz="1450" dirty="0"/>
          </a:p>
        </p:txBody>
      </p:sp>
      <p:sp>
        <p:nvSpPr>
          <p:cNvPr id="21" name="Text 19"/>
          <p:cNvSpPr txBox="1"/>
          <p:nvPr/>
        </p:nvSpPr>
        <p:spPr>
          <a:xfrm>
            <a:off x="1600200" y="3886200"/>
            <a:ext cx="3977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6E6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Смета материалов и работ как приложение к дизайн-проекту.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6172200" y="3200400"/>
            <a:ext cx="5257800" cy="1371600"/>
          </a:xfrm>
          <a:prstGeom prst="roundRect">
            <a:avLst>
              <a:gd name="adj" fmla="val 6000"/>
            </a:avLst>
          </a:prstGeom>
          <a:solidFill>
            <a:srgbClr val="E7F3EC"/>
          </a:solidFill>
          <a:ln/>
        </p:spPr>
      </p:sp>
      <p:sp>
        <p:nvSpPr>
          <p:cNvPr id="23" name="Shape 21"/>
          <p:cNvSpPr/>
          <p:nvPr/>
        </p:nvSpPr>
        <p:spPr>
          <a:xfrm>
            <a:off x="6464808" y="3474720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4" name="Shape 22"/>
          <p:cNvSpPr/>
          <p:nvPr/>
        </p:nvSpPr>
        <p:spPr>
          <a:xfrm>
            <a:off x="6622085" y="3602736"/>
            <a:ext cx="124358" cy="124358"/>
          </a:xfrm>
          <a:prstGeom prst="ellipse">
            <a:avLst/>
          </a:prstGeom>
          <a:solidFill>
            <a:srgbClr val="2F8F5B"/>
          </a:solidFill>
          <a:ln/>
        </p:spPr>
      </p:sp>
      <p:sp>
        <p:nvSpPr>
          <p:cNvPr id="25" name="Shape 23"/>
          <p:cNvSpPr/>
          <p:nvPr/>
        </p:nvSpPr>
        <p:spPr>
          <a:xfrm>
            <a:off x="6592824" y="3741725"/>
            <a:ext cx="182880" cy="146304"/>
          </a:xfrm>
          <a:prstGeom prst="rect">
            <a:avLst>
              <a:gd name="adj" fmla="val 50000"/>
            </a:avLst>
          </a:prstGeom>
          <a:solidFill>
            <a:srgbClr val="2F8F5B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7223760" y="3401568"/>
            <a:ext cx="3977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50" b="1" dirty="0">
                <a:solidFill>
                  <a:srgbClr val="1D1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Небольшие подрядные организации</a:t>
            </a:r>
            <a:endParaRPr lang="en-US" sz="1450" dirty="0"/>
          </a:p>
        </p:txBody>
      </p:sp>
      <p:sp>
        <p:nvSpPr>
          <p:cNvPr id="27" name="Text 25"/>
          <p:cNvSpPr txBox="1"/>
          <p:nvPr/>
        </p:nvSpPr>
        <p:spPr>
          <a:xfrm>
            <a:off x="7223760" y="3886200"/>
            <a:ext cx="3977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6E6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Единая база расценок и смет для всех сотрудников компании.</a:t>
            </a:r>
            <a:endParaRPr lang="en-US" sz="11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2F8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ПОЧЕМУ SMETAPRO24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49808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D1D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Меньше рутины, больше точности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5212080" cy="3794760"/>
          </a:xfrm>
          <a:prstGeom prst="roundRect">
            <a:avLst>
              <a:gd name="adj" fmla="val 2410"/>
            </a:avLst>
          </a:prstGeom>
          <a:solidFill>
            <a:srgbClr val="F7F7F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18288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6E6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Без программы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74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0B0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234440" y="2423160"/>
            <a:ext cx="4343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6E6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Смета в Excel — расценки нужно искать и вбивать вручную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3044952"/>
            <a:ext cx="274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0B0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234440" y="3044952"/>
            <a:ext cx="4343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6E6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Ошибки в формулах и итоговой сумме находятся уже у заказчика</a:t>
            </a:r>
            <a:endParaRPr lang="en-US" sz="1250" dirty="0"/>
          </a:p>
        </p:txBody>
      </p:sp>
      <p:sp>
        <p:nvSpPr>
          <p:cNvPr id="10" name="Text 8"/>
          <p:cNvSpPr txBox="1"/>
          <p:nvPr/>
        </p:nvSpPr>
        <p:spPr>
          <a:xfrm>
            <a:off x="914400" y="3666744"/>
            <a:ext cx="274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0B0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1234440" y="3666744"/>
            <a:ext cx="4343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6E6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Каждая правка — новый файл; сложно понять последнюю версию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914400" y="4288536"/>
            <a:ext cx="274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0B0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1234440" y="4288536"/>
            <a:ext cx="4343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6E6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Разные сметчики считают по-разному, единого шаблона нет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035040" y="1600200"/>
            <a:ext cx="5577840" cy="3794760"/>
          </a:xfrm>
          <a:prstGeom prst="roundRect">
            <a:avLst>
              <a:gd name="adj" fmla="val 2410"/>
            </a:avLst>
          </a:prstGeom>
          <a:solidFill>
            <a:srgbClr val="1E2A32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400800" y="182880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F8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 SmetaPro24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6400800" y="2423160"/>
            <a:ext cx="274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F8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6720840" y="2423160"/>
            <a:ext cx="4754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DCE4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Актуальная база расценок ФЕР/ТЕР/ГЭСН уже внутри программы</a:t>
            </a:r>
            <a:endParaRPr lang="en-US" sz="1250" dirty="0"/>
          </a:p>
        </p:txBody>
      </p:sp>
      <p:sp>
        <p:nvSpPr>
          <p:cNvPr id="18" name="Text 16"/>
          <p:cNvSpPr txBox="1"/>
          <p:nvPr/>
        </p:nvSpPr>
        <p:spPr>
          <a:xfrm>
            <a:off x="6400800" y="3044952"/>
            <a:ext cx="274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F8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6720840" y="3044952"/>
            <a:ext cx="4754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DCE4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Формулы расчёта проверены — итог сходится каждый раз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0" y="3666744"/>
            <a:ext cx="274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F8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6720840" y="3666744"/>
            <a:ext cx="4754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DCE4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Все версии сметы хранятся в одной базе с историей правок</a:t>
            </a:r>
            <a:endParaRPr lang="en-US" sz="1250" dirty="0"/>
          </a:p>
        </p:txBody>
      </p:sp>
      <p:sp>
        <p:nvSpPr>
          <p:cNvPr id="22" name="Text 20"/>
          <p:cNvSpPr txBox="1"/>
          <p:nvPr/>
        </p:nvSpPr>
        <p:spPr>
          <a:xfrm>
            <a:off x="6400800" y="4288536"/>
            <a:ext cx="274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F8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6720840" y="4288536"/>
            <a:ext cx="4754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DCE4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Единый шаблон документа для всех сотрудников компании</a:t>
            </a:r>
            <a:endParaRPr lang="en-US" sz="12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E2A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828800" y="-2286000"/>
            <a:ext cx="5486400" cy="5486400"/>
          </a:xfrm>
          <a:prstGeom prst="ellipse">
            <a:avLst/>
          </a:prstGeom>
          <a:solidFill>
            <a:srgbClr val="27383F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384048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4B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СТОИМОСТЬ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749808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Прозрачная цена — без подписок и скрытых платежей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5120640" cy="3566160"/>
          </a:xfrm>
          <a:prstGeom prst="roundRect">
            <a:avLst>
              <a:gd name="adj" fmla="val 2564"/>
            </a:avLst>
          </a:prstGeom>
          <a:solidFill>
            <a:srgbClr val="27383F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143000" y="2148840"/>
            <a:ext cx="4572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4B9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30 000 ₽</a:t>
            </a:r>
            <a:endParaRPr lang="en-US" sz="5400" dirty="0"/>
          </a:p>
        </p:txBody>
      </p:sp>
      <p:sp>
        <p:nvSpPr>
          <p:cNvPr id="7" name="Text 5"/>
          <p:cNvSpPr txBox="1"/>
          <p:nvPr/>
        </p:nvSpPr>
        <p:spPr>
          <a:xfrm>
            <a:off x="1170432" y="306324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9D3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бессрочная лицензия на 1 рабочее место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170432" y="3703320"/>
            <a:ext cx="274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8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481328" y="3703320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DCE4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Оплата один раз, без ежемесячной подписки</a:t>
            </a:r>
            <a:endParaRPr lang="en-US" sz="1250" dirty="0"/>
          </a:p>
        </p:txBody>
      </p:sp>
      <p:sp>
        <p:nvSpPr>
          <p:cNvPr id="10" name="Text 8"/>
          <p:cNvSpPr txBox="1"/>
          <p:nvPr/>
        </p:nvSpPr>
        <p:spPr>
          <a:xfrm>
            <a:off x="1170432" y="4206240"/>
            <a:ext cx="274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8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481328" y="4206240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DCE4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Установка и перенос базы расценок — бесплатно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1170432" y="4709160"/>
            <a:ext cx="274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8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481328" y="4709160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DCE4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Консультация по началу работы от специалиста «5 Элемент»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263640" y="1874520"/>
            <a:ext cx="5120640" cy="3566160"/>
          </a:xfrm>
          <a:prstGeom prst="roundRect">
            <a:avLst>
              <a:gd name="adj" fmla="val 2564"/>
            </a:avLst>
          </a:prstGeom>
          <a:solidFill>
            <a:srgbClr val="E7F3EC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583680" y="214884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D1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получить программу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583680" y="2788920"/>
            <a:ext cx="384048" cy="384048"/>
          </a:xfrm>
          <a:prstGeom prst="ellipse">
            <a:avLst/>
          </a:prstGeom>
          <a:solidFill>
            <a:srgbClr val="2F8F5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583680" y="27889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7114032" y="2734056"/>
            <a:ext cx="4114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1D1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Оставьте заявку на сайте 5element-online.ru или позвоните нам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583680" y="3611880"/>
            <a:ext cx="384048" cy="384048"/>
          </a:xfrm>
          <a:prstGeom prst="ellipse">
            <a:avLst/>
          </a:prstGeom>
          <a:solidFill>
            <a:srgbClr val="2F8F5B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583680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114032" y="3557016"/>
            <a:ext cx="4114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1D1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 согласуем удобное время установки и оплаты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6583680" y="4434840"/>
            <a:ext cx="384048" cy="384048"/>
          </a:xfrm>
          <a:prstGeom prst="ellipse">
            <a:avLst/>
          </a:prstGeom>
          <a:solidFill>
            <a:srgbClr val="2F8F5B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583680" y="44348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7114032" y="4379976"/>
            <a:ext cx="4114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1D1D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Специалист устанавливает программу и настраивает базу расценок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097280"/>
            <a:ext cx="11064240" cy="4572000"/>
          </a:xfrm>
          <a:prstGeom prst="roundRect">
            <a:avLst>
              <a:gd name="adj" fmla="val 2400"/>
            </a:avLst>
          </a:prstGeom>
          <a:solidFill>
            <a:srgbClr val="1E2A32"/>
          </a:solidFill>
          <a:ln/>
        </p:spPr>
      </p:sp>
      <p:sp>
        <p:nvSpPr>
          <p:cNvPr id="3" name="Shape 1"/>
          <p:cNvSpPr/>
          <p:nvPr/>
        </p:nvSpPr>
        <p:spPr>
          <a:xfrm>
            <a:off x="9326880" y="3566160"/>
            <a:ext cx="4572000" cy="4572000"/>
          </a:xfrm>
          <a:prstGeom prst="ellipse">
            <a:avLst/>
          </a:prstGeom>
          <a:solidFill>
            <a:srgbClr val="27383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05840" y="1645920"/>
            <a:ext cx="8686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Готовы попробовать SmetaPro24?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1005840" y="23317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C9D3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Оставьте заявку — расскажем подробнее о программе и поможем с установкой.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1005840" y="324612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2F8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САЙТ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2834640" y="3209544"/>
            <a:ext cx="6217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5element-online.ru/smetapro24</a:t>
            </a:r>
            <a:endParaRPr lang="en-US" sz="1450" dirty="0"/>
          </a:p>
        </p:txBody>
      </p:sp>
      <p:sp>
        <p:nvSpPr>
          <p:cNvPr id="8" name="Text 6"/>
          <p:cNvSpPr txBox="1"/>
          <p:nvPr/>
        </p:nvSpPr>
        <p:spPr>
          <a:xfrm>
            <a:off x="1005840" y="3776472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2F8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ТЕЛЕФОН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2834640" y="3739896"/>
            <a:ext cx="6217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+7 (34643) 3-15-55</a:t>
            </a:r>
            <a:endParaRPr lang="en-US" sz="1450" dirty="0"/>
          </a:p>
        </p:txBody>
      </p:sp>
      <p:sp>
        <p:nvSpPr>
          <p:cNvPr id="10" name="Text 8"/>
          <p:cNvSpPr txBox="1"/>
          <p:nvPr/>
        </p:nvSpPr>
        <p:spPr>
          <a:xfrm>
            <a:off x="1005840" y="430682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2F8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ПОЧТА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2834640" y="4270248"/>
            <a:ext cx="6217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info@5etm.ru</a:t>
            </a:r>
            <a:endParaRPr lang="en-US" sz="1450" dirty="0"/>
          </a:p>
        </p:txBody>
      </p:sp>
      <p:sp>
        <p:nvSpPr>
          <p:cNvPr id="12" name="Text 10"/>
          <p:cNvSpPr txBox="1"/>
          <p:nvPr/>
        </p:nvSpPr>
        <p:spPr>
          <a:xfrm>
            <a:off x="1005840" y="4837176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2F8F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АДРЕС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2834640" y="4800600"/>
            <a:ext cx="6217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г. Мегион, ул. 50 лет Октября, д. 5, стр. 5</a:t>
            </a:r>
            <a:endParaRPr lang="en-US" sz="1450" dirty="0"/>
          </a:p>
        </p:txBody>
      </p:sp>
      <p:sp>
        <p:nvSpPr>
          <p:cNvPr id="14" name="Text 12"/>
          <p:cNvSpPr txBox="1"/>
          <p:nvPr/>
        </p:nvSpPr>
        <p:spPr>
          <a:xfrm>
            <a:off x="1005840" y="52578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8FA1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ООО «Пятый элемент»  ·  ИНН 8605018382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ООО «Пятый элемент»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SmetaPro24 — программа для составления строительных смет</dc:title>
  <dc:subject>PptxGenJS Presentation</dc:subject>
  <dc:creator>5 Элемент</dc:creator>
  <cp:lastModifiedBy>5 Элемент</cp:lastModifiedBy>
  <cp:revision>1</cp:revision>
  <dcterms:created xsi:type="dcterms:W3CDTF">2026-09-04T07:22:24Z</dcterms:created>
  <dcterms:modified xsi:type="dcterms:W3CDTF">2026-09-04T07:22:24Z</dcterms:modified>
</cp:coreProperties>
</file>